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60" r:id="rId3"/>
    <p:sldId id="257" r:id="rId4"/>
    <p:sldId id="261" r:id="rId5"/>
    <p:sldId id="267" r:id="rId6"/>
    <p:sldId id="258" r:id="rId7"/>
    <p:sldId id="272" r:id="rId8"/>
    <p:sldId id="259" r:id="rId9"/>
    <p:sldId id="262" r:id="rId10"/>
    <p:sldId id="264" r:id="rId11"/>
    <p:sldId id="265" r:id="rId12"/>
    <p:sldId id="266" r:id="rId13"/>
    <p:sldId id="269" r:id="rId14"/>
    <p:sldId id="270" r:id="rId15"/>
    <p:sldId id="273" r:id="rId16"/>
    <p:sldId id="271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ia" initials="D" lastIdx="1" clrIdx="0">
    <p:extLst>
      <p:ext uri="{19B8F6BF-5375-455C-9EA6-DF929625EA0E}">
        <p15:presenceInfo xmlns:p15="http://schemas.microsoft.com/office/powerpoint/2012/main" userId="Del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7" autoAdjust="0"/>
    <p:restoredTop sz="94660"/>
  </p:normalViewPr>
  <p:slideViewPr>
    <p:cSldViewPr snapToGrid="0">
      <p:cViewPr varScale="1">
        <p:scale>
          <a:sx n="73" d="100"/>
          <a:sy n="73" d="100"/>
        </p:scale>
        <p:origin x="62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779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937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069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00628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29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127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278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4508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403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34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387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40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439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126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337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068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15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702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/>
          <p:cNvSpPr txBox="1"/>
          <p:nvPr/>
        </p:nvSpPr>
        <p:spPr>
          <a:xfrm>
            <a:off x="5235752" y="4311718"/>
            <a:ext cx="1720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presenta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803" y="1536544"/>
            <a:ext cx="3298394" cy="329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1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sp>
        <p:nvSpPr>
          <p:cNvPr id="4" name="Nastro 2 3"/>
          <p:cNvSpPr/>
          <p:nvPr/>
        </p:nvSpPr>
        <p:spPr>
          <a:xfrm>
            <a:off x="2318198" y="489398"/>
            <a:ext cx="7306523" cy="1081825"/>
          </a:xfrm>
          <a:prstGeom prst="ribb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bg1"/>
                </a:solidFill>
              </a:rPr>
              <a:t>ADVANCED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830686" y="2123472"/>
            <a:ext cx="5711782" cy="206210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DATA-PLANT con sensore di luminosità e sensore del livello d’acqua</a:t>
            </a:r>
          </a:p>
          <a:p>
            <a:pPr algn="ctr"/>
            <a:r>
              <a:rPr lang="it-IT" sz="3200" dirty="0"/>
              <a:t>+ 1 ANNO DI ASSISTENZA</a:t>
            </a:r>
          </a:p>
        </p:txBody>
      </p:sp>
      <p:sp>
        <p:nvSpPr>
          <p:cNvPr id="7" name="Esplosione 1 6"/>
          <p:cNvSpPr/>
          <p:nvPr/>
        </p:nvSpPr>
        <p:spPr>
          <a:xfrm>
            <a:off x="3841768" y="4481478"/>
            <a:ext cx="3264426" cy="2376521"/>
          </a:xfrm>
          <a:prstGeom prst="irregularSeal1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€13,59</a:t>
            </a:r>
          </a:p>
        </p:txBody>
      </p:sp>
      <p:pic>
        <p:nvPicPr>
          <p:cNvPr id="2050" name="Picture 2" descr="Risultati immagini per advanc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2516" y="3034898"/>
            <a:ext cx="2086421" cy="394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450" y="1500819"/>
            <a:ext cx="1920541" cy="192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7293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sp>
        <p:nvSpPr>
          <p:cNvPr id="4" name="Nastro 2 3"/>
          <p:cNvSpPr/>
          <p:nvPr/>
        </p:nvSpPr>
        <p:spPr>
          <a:xfrm>
            <a:off x="2318198" y="489398"/>
            <a:ext cx="7306523" cy="1081825"/>
          </a:xfrm>
          <a:prstGeom prst="ribb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bg1"/>
                </a:solidFill>
              </a:rPr>
              <a:t>PREMIUM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445970" y="1664288"/>
            <a:ext cx="6619013" cy="30469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DATA-PLANT sensore di umidità e temperatura , sensore di luminosità , sensore del livello d’acqua e applicazione mobile con tutte le informazioni</a:t>
            </a:r>
          </a:p>
          <a:p>
            <a:pPr algn="ctr"/>
            <a:r>
              <a:rPr lang="it-IT" sz="3200" dirty="0"/>
              <a:t>+ 1 ANNO DI ASSISTENZA</a:t>
            </a:r>
          </a:p>
        </p:txBody>
      </p:sp>
      <p:sp>
        <p:nvSpPr>
          <p:cNvPr id="7" name="Esplosione 1 6"/>
          <p:cNvSpPr/>
          <p:nvPr/>
        </p:nvSpPr>
        <p:spPr>
          <a:xfrm>
            <a:off x="7013989" y="4528990"/>
            <a:ext cx="2610732" cy="2170288"/>
          </a:xfrm>
          <a:prstGeom prst="irregularSeal1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€21,40</a:t>
            </a:r>
          </a:p>
        </p:txBody>
      </p:sp>
      <p:pic>
        <p:nvPicPr>
          <p:cNvPr id="3074" name="Picture 2" descr="Risultati immagini per premi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3110" y="3559225"/>
            <a:ext cx="1853529" cy="312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111" y="1846592"/>
            <a:ext cx="1920541" cy="192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78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sp>
        <p:nvSpPr>
          <p:cNvPr id="4" name="Rettangolo arrotondato 3"/>
          <p:cNvSpPr/>
          <p:nvPr/>
        </p:nvSpPr>
        <p:spPr>
          <a:xfrm>
            <a:off x="1751527" y="231821"/>
            <a:ext cx="3232598" cy="1171977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chemeClr val="bg1"/>
                </a:solidFill>
              </a:rPr>
              <a:t>OCCASIONE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1109039" y="1867437"/>
            <a:ext cx="7044016" cy="10772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Se vengono acquistati 400.000 DATA-PLANT PREMIUM il costo è:</a:t>
            </a:r>
          </a:p>
        </p:txBody>
      </p:sp>
      <p:sp>
        <p:nvSpPr>
          <p:cNvPr id="7" name="Esplosione 1 6"/>
          <p:cNvSpPr/>
          <p:nvPr/>
        </p:nvSpPr>
        <p:spPr>
          <a:xfrm>
            <a:off x="1146221" y="3176475"/>
            <a:ext cx="4159876" cy="3206583"/>
          </a:xfrm>
          <a:prstGeom prst="irregularSeal1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€ 8.560.000</a:t>
            </a:r>
          </a:p>
        </p:txBody>
      </p:sp>
      <p:sp>
        <p:nvSpPr>
          <p:cNvPr id="8" name="Ovale 7"/>
          <p:cNvSpPr/>
          <p:nvPr/>
        </p:nvSpPr>
        <p:spPr>
          <a:xfrm>
            <a:off x="6826531" y="3559387"/>
            <a:ext cx="2653049" cy="197617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dirty="0">
                <a:solidFill>
                  <a:schemeClr val="bg1"/>
                </a:solidFill>
              </a:rPr>
              <a:t>Anziché € 23.000.000</a:t>
            </a:r>
          </a:p>
        </p:txBody>
      </p:sp>
      <p:cxnSp>
        <p:nvCxnSpPr>
          <p:cNvPr id="11" name="Connettore 1 10"/>
          <p:cNvCxnSpPr/>
          <p:nvPr/>
        </p:nvCxnSpPr>
        <p:spPr>
          <a:xfrm>
            <a:off x="7096259" y="3335628"/>
            <a:ext cx="1938271" cy="234160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1 12"/>
          <p:cNvCxnSpPr/>
          <p:nvPr/>
        </p:nvCxnSpPr>
        <p:spPr>
          <a:xfrm flipV="1">
            <a:off x="7096259" y="3559387"/>
            <a:ext cx="1938271" cy="197618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23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1109039" y="1867437"/>
            <a:ext cx="7044016" cy="10772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Se vengono acquistati 500.000 DATA-PLANT PREMIUM il costo è:</a:t>
            </a:r>
          </a:p>
        </p:txBody>
      </p:sp>
      <p:sp>
        <p:nvSpPr>
          <p:cNvPr id="4" name="Esplosione 1 3"/>
          <p:cNvSpPr/>
          <p:nvPr/>
        </p:nvSpPr>
        <p:spPr>
          <a:xfrm>
            <a:off x="4189866" y="3096647"/>
            <a:ext cx="4159876" cy="3206583"/>
          </a:xfrm>
          <a:prstGeom prst="irregularSeal1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€ 10.700.000</a:t>
            </a:r>
          </a:p>
        </p:txBody>
      </p:sp>
      <p:sp>
        <p:nvSpPr>
          <p:cNvPr id="8" name="Rettangolo arrotondato 7"/>
          <p:cNvSpPr/>
          <p:nvPr/>
        </p:nvSpPr>
        <p:spPr>
          <a:xfrm>
            <a:off x="1751527" y="231821"/>
            <a:ext cx="3232598" cy="1171977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chemeClr val="bg1"/>
                </a:solidFill>
              </a:rPr>
              <a:t>OCCASIONE</a:t>
            </a:r>
          </a:p>
        </p:txBody>
      </p:sp>
    </p:spTree>
    <p:extLst>
      <p:ext uri="{BB962C8B-B14F-4D97-AF65-F5344CB8AC3E}">
        <p14:creationId xmlns:p14="http://schemas.microsoft.com/office/powerpoint/2010/main" val="189968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1109039" y="1867437"/>
            <a:ext cx="7044016" cy="10772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Se vengono acquistati 550.000 DATA-PLANT PREMIUM il costo è:</a:t>
            </a:r>
          </a:p>
        </p:txBody>
      </p:sp>
      <p:sp>
        <p:nvSpPr>
          <p:cNvPr id="4" name="Esplosione 1 3"/>
          <p:cNvSpPr/>
          <p:nvPr/>
        </p:nvSpPr>
        <p:spPr>
          <a:xfrm>
            <a:off x="1146221" y="3176475"/>
            <a:ext cx="4159876" cy="3206583"/>
          </a:xfrm>
          <a:prstGeom prst="irregularSeal1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€ </a:t>
            </a:r>
            <a:r>
              <a:rPr lang="it-IT" sz="2800" u="sng" dirty="0">
                <a:solidFill>
                  <a:schemeClr val="bg1"/>
                </a:solidFill>
              </a:rPr>
              <a:t>11.770.000</a:t>
            </a:r>
          </a:p>
        </p:txBody>
      </p:sp>
      <p:sp>
        <p:nvSpPr>
          <p:cNvPr id="5" name="Ovale 4"/>
          <p:cNvSpPr/>
          <p:nvPr/>
        </p:nvSpPr>
        <p:spPr>
          <a:xfrm>
            <a:off x="6659106" y="3696237"/>
            <a:ext cx="2575046" cy="2010485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GLI ULTIMI 10.000 PZ SONO IN REGALO!!</a:t>
            </a:r>
          </a:p>
        </p:txBody>
      </p:sp>
      <p:sp>
        <p:nvSpPr>
          <p:cNvPr id="6" name="Rettangolo arrotondato 5"/>
          <p:cNvSpPr/>
          <p:nvPr/>
        </p:nvSpPr>
        <p:spPr>
          <a:xfrm>
            <a:off x="1751527" y="231821"/>
            <a:ext cx="3232598" cy="1171977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600" dirty="0">
                <a:solidFill>
                  <a:schemeClr val="bg1"/>
                </a:solidFill>
              </a:rPr>
              <a:t>OCCASIONE</a:t>
            </a:r>
          </a:p>
        </p:txBody>
      </p:sp>
    </p:spTree>
    <p:extLst>
      <p:ext uri="{BB962C8B-B14F-4D97-AF65-F5344CB8AC3E}">
        <p14:creationId xmlns:p14="http://schemas.microsoft.com/office/powerpoint/2010/main" val="115005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68835D6-63EF-4275-A391-D0C73B5834B2}"/>
              </a:ext>
            </a:extLst>
          </p:cNvPr>
          <p:cNvSpPr txBox="1"/>
          <p:nvPr/>
        </p:nvSpPr>
        <p:spPr>
          <a:xfrm>
            <a:off x="2271632" y="117014"/>
            <a:ext cx="7368753" cy="30469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it-IT" sz="3200" dirty="0"/>
          </a:p>
          <a:p>
            <a:pPr algn="ctr"/>
            <a:r>
              <a:rPr lang="it-IT" sz="3200" dirty="0"/>
              <a:t>Guadagno dal Data </a:t>
            </a:r>
            <a:r>
              <a:rPr lang="it-IT" sz="3200" dirty="0" err="1"/>
              <a:t>Plant</a:t>
            </a:r>
            <a:r>
              <a:rPr lang="it-IT" sz="3200" dirty="0"/>
              <a:t> Basic = € 5</a:t>
            </a:r>
          </a:p>
          <a:p>
            <a:pPr algn="ctr"/>
            <a:r>
              <a:rPr lang="it-IT" sz="3200" dirty="0"/>
              <a:t>Guadagno dal Data </a:t>
            </a:r>
            <a:r>
              <a:rPr lang="it-IT" sz="3200" dirty="0" err="1"/>
              <a:t>Plant</a:t>
            </a:r>
            <a:r>
              <a:rPr lang="it-IT" sz="3200" dirty="0"/>
              <a:t> Advanced = € 5</a:t>
            </a:r>
          </a:p>
          <a:p>
            <a:pPr algn="ctr"/>
            <a:r>
              <a:rPr lang="it-IT" sz="3200" dirty="0"/>
              <a:t>Guadagno dal Data </a:t>
            </a:r>
            <a:r>
              <a:rPr lang="it-IT" sz="3200" dirty="0" err="1"/>
              <a:t>Plant</a:t>
            </a:r>
            <a:r>
              <a:rPr lang="it-IT" sz="3200" dirty="0"/>
              <a:t> Premium= € 10</a:t>
            </a:r>
          </a:p>
          <a:p>
            <a:pPr algn="ctr"/>
            <a:endParaRPr lang="it-IT" sz="3200" dirty="0"/>
          </a:p>
          <a:p>
            <a:pPr algn="ctr"/>
            <a:endParaRPr lang="it-IT" sz="3200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CFF6537-2BCA-478E-9268-515C420B467C}"/>
              </a:ext>
            </a:extLst>
          </p:cNvPr>
          <p:cNvSpPr txBox="1"/>
          <p:nvPr/>
        </p:nvSpPr>
        <p:spPr>
          <a:xfrm>
            <a:off x="2271631" y="3313059"/>
            <a:ext cx="7368753" cy="30469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it-IT" sz="3200" dirty="0"/>
          </a:p>
          <a:p>
            <a:pPr algn="ctr"/>
            <a:r>
              <a:rPr lang="it-IT" sz="3200" dirty="0"/>
              <a:t>Stipendio ciascun dipendente € 1200</a:t>
            </a:r>
          </a:p>
          <a:p>
            <a:pPr algn="ctr"/>
            <a:endParaRPr lang="it-IT" sz="3200" dirty="0"/>
          </a:p>
          <a:p>
            <a:pPr algn="ctr"/>
            <a:r>
              <a:rPr lang="it-IT" sz="3200" dirty="0"/>
              <a:t>Guadagno necessario mensile € 3600</a:t>
            </a:r>
          </a:p>
          <a:p>
            <a:pPr algn="ctr"/>
            <a:endParaRPr lang="it-IT" sz="3200" dirty="0"/>
          </a:p>
          <a:p>
            <a:pPr algn="ctr"/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3025445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2001078" y="557661"/>
            <a:ext cx="649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/>
              <a:t>A chi lo consigliamo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1033670" y="1520157"/>
            <a:ext cx="1008490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3200" dirty="0"/>
              <a:t>DATA-PLANT è il dispositivo perfetto per tutti, da appassionati a professionisti. </a:t>
            </a:r>
          </a:p>
          <a:p>
            <a:pPr algn="just"/>
            <a:endParaRPr lang="it-IT" sz="3200" dirty="0"/>
          </a:p>
          <a:p>
            <a:pPr algn="just"/>
            <a:r>
              <a:rPr lang="it-IT" sz="3200" dirty="0"/>
              <a:t>DATA-PLANT  ti aiuta a tenere monitorato in modo semplice e veloce ma preciso lo stato delle tue piante.</a:t>
            </a:r>
          </a:p>
          <a:p>
            <a:pPr algn="just"/>
            <a:r>
              <a:rPr lang="it-IT" sz="3200" dirty="0"/>
              <a:t>Se avete un dubbio su come curare la vostra pianta o siete sempre impegnati e avete poco tempo da dedicargli, DATA-PLANT è la soluzione giusta per voi.</a:t>
            </a:r>
          </a:p>
        </p:txBody>
      </p:sp>
    </p:spTree>
    <p:extLst>
      <p:ext uri="{BB962C8B-B14F-4D97-AF65-F5344CB8AC3E}">
        <p14:creationId xmlns:p14="http://schemas.microsoft.com/office/powerpoint/2010/main" val="207760879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9975BD8-0DA5-4B39-9BA0-5F4F39EC31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418" y="907944"/>
            <a:ext cx="2711164" cy="2711164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3CC4C57A-03D4-4143-B041-F9503B918160}"/>
              </a:ext>
            </a:extLst>
          </p:cNvPr>
          <p:cNvSpPr/>
          <p:nvPr/>
        </p:nvSpPr>
        <p:spPr>
          <a:xfrm>
            <a:off x="3796968" y="4145670"/>
            <a:ext cx="45980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3600" dirty="0"/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94776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/>
          <p:nvPr/>
        </p:nvPicPr>
        <p:blipFill rotWithShape="1">
          <a:blip r:embed="rId2"/>
          <a:srcRect l="20232" t="30725" r="35568" b="6717"/>
          <a:stretch/>
        </p:blipFill>
        <p:spPr bwMode="auto">
          <a:xfrm>
            <a:off x="4297113" y="1869014"/>
            <a:ext cx="3846758" cy="3204559"/>
          </a:xfrm>
          <a:prstGeom prst="rect">
            <a:avLst/>
          </a:prstGeom>
          <a:ln>
            <a:solidFill>
              <a:schemeClr val="bg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olo 1"/>
          <p:cNvSpPr txBox="1">
            <a:spLocks/>
          </p:cNvSpPr>
          <p:nvPr/>
        </p:nvSpPr>
        <p:spPr>
          <a:xfrm>
            <a:off x="2732176" y="-401270"/>
            <a:ext cx="6976631" cy="112046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177800" dist="38100" dir="2700000" algn="tl">
                    <a:srgbClr val="000000">
                      <a:alpha val="24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it-IT" sz="7200" dirty="0">
                <a:latin typeface="Freestyle Script" panose="030804020302050B0404" pitchFamily="66" charset="0"/>
              </a:rPr>
            </a:br>
            <a:r>
              <a:rPr lang="it-IT" sz="7200" dirty="0">
                <a:latin typeface="Freestyle Script" panose="030804020302050B0404" pitchFamily="66" charset="0"/>
              </a:rPr>
              <a:t>DATA-PLANT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2432642" y="5314283"/>
            <a:ext cx="7575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latin typeface="Freestyle Script" panose="030804020302050B0404" pitchFamily="66" charset="0"/>
              </a:rPr>
              <a:t>il rilevatore perfetto per le tue piante 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864" y="4168660"/>
            <a:ext cx="1025268" cy="102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39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1532779" y="1508818"/>
            <a:ext cx="8811491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4800" dirty="0">
                <a:latin typeface="Freestyle Script" panose="030804020302050B0404" pitchFamily="66" charset="0"/>
              </a:rPr>
              <a:t>DATA-PLANT</a:t>
            </a:r>
            <a:r>
              <a:rPr lang="it-IT" sz="3600" dirty="0"/>
              <a:t> è il dispositivo che ti permette di misurare in modo </a:t>
            </a:r>
            <a:r>
              <a:rPr lang="it-IT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facile e veloce </a:t>
            </a:r>
            <a:r>
              <a:rPr lang="it-IT" sz="3600" dirty="0"/>
              <a:t>lo </a:t>
            </a:r>
            <a:r>
              <a:rPr lang="it-IT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stato</a:t>
            </a:r>
            <a:r>
              <a:rPr lang="it-IT" sz="3600" dirty="0"/>
              <a:t> della tua </a:t>
            </a:r>
            <a:r>
              <a:rPr lang="it-IT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pianta</a:t>
            </a:r>
            <a:r>
              <a:rPr lang="it-IT" sz="3600" dirty="0"/>
              <a:t>.</a:t>
            </a:r>
          </a:p>
          <a:p>
            <a:pPr algn="just"/>
            <a:endParaRPr lang="it-IT" dirty="0"/>
          </a:p>
          <a:p>
            <a:pPr algn="just"/>
            <a:endParaRPr lang="it-IT" sz="2400" dirty="0"/>
          </a:p>
          <a:p>
            <a:pPr algn="just"/>
            <a:r>
              <a:rPr lang="it-IT" sz="2400" dirty="0"/>
              <a:t>Tutto questo racchiuso in un design semplice e intuitivo all’uso.</a:t>
            </a:r>
          </a:p>
          <a:p>
            <a:pPr algn="just"/>
            <a:endParaRPr lang="it-IT" dirty="0"/>
          </a:p>
          <a:p>
            <a:pPr algn="just"/>
            <a:endParaRPr lang="it-IT" dirty="0"/>
          </a:p>
          <a:p>
            <a:pPr algn="just"/>
            <a:endParaRPr lang="it-IT" dirty="0"/>
          </a:p>
          <a:p>
            <a:pPr algn="just"/>
            <a:endParaRPr lang="it-IT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5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/>
          <p:cNvSpPr/>
          <p:nvPr/>
        </p:nvSpPr>
        <p:spPr>
          <a:xfrm>
            <a:off x="1551904" y="4538353"/>
            <a:ext cx="92083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sz="3600" dirty="0"/>
              <a:t>Ti basta posizionarlo nel terreno per ottenere ciò che stai cercando!! 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194" y="965916"/>
            <a:ext cx="5117205" cy="2878428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81645965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pic>
        <p:nvPicPr>
          <p:cNvPr id="3" name="Immagine 2"/>
          <p:cNvPicPr/>
          <p:nvPr/>
        </p:nvPicPr>
        <p:blipFill rotWithShape="1">
          <a:blip r:embed="rId3"/>
          <a:srcRect l="14162" t="30171" r="34167" b="10593"/>
          <a:stretch/>
        </p:blipFill>
        <p:spPr bwMode="auto">
          <a:xfrm>
            <a:off x="1320890" y="225380"/>
            <a:ext cx="4152631" cy="28977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magine 5"/>
          <p:cNvPicPr/>
          <p:nvPr/>
        </p:nvPicPr>
        <p:blipFill rotWithShape="1">
          <a:blip r:embed="rId4"/>
          <a:srcRect l="16342" t="35431" r="36191" b="11423"/>
          <a:stretch/>
        </p:blipFill>
        <p:spPr bwMode="auto">
          <a:xfrm>
            <a:off x="7120863" y="225380"/>
            <a:ext cx="4113072" cy="30200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598" y="1519706"/>
            <a:ext cx="716797" cy="636805"/>
          </a:xfrm>
          <a:prstGeom prst="rect">
            <a:avLst/>
          </a:prstGeom>
        </p:spPr>
      </p:pic>
      <p:pic>
        <p:nvPicPr>
          <p:cNvPr id="7" name="Immagine 6"/>
          <p:cNvPicPr/>
          <p:nvPr/>
        </p:nvPicPr>
        <p:blipFill rotWithShape="1">
          <a:blip r:embed="rId6"/>
          <a:srcRect l="11206" t="33494" r="34011" b="5886"/>
          <a:stretch/>
        </p:blipFill>
        <p:spPr bwMode="auto">
          <a:xfrm>
            <a:off x="1715452" y="3820480"/>
            <a:ext cx="3758069" cy="26323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565" y="2665925"/>
            <a:ext cx="3463664" cy="230910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3890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1558343" y="1107583"/>
            <a:ext cx="8899301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60000"/>
            <a:r>
              <a:rPr lang="it-IT" sz="2800" dirty="0"/>
              <a:t>DATA-PLANT è dotato di un display </a:t>
            </a:r>
            <a:r>
              <a:rPr lang="it-IT" sz="2800" dirty="0" err="1"/>
              <a:t>user-friendly</a:t>
            </a:r>
            <a:r>
              <a:rPr lang="it-IT" sz="2800" dirty="0"/>
              <a:t> che ti fornirà informazioni su:</a:t>
            </a:r>
          </a:p>
          <a:p>
            <a:pPr algn="ctr" defTabSz="360000"/>
            <a:endParaRPr lang="it-IT" sz="2800" dirty="0"/>
          </a:p>
          <a:p>
            <a:pPr marL="285750" indent="-285750" defTabSz="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Temperatura</a:t>
            </a:r>
            <a:r>
              <a:rPr lang="it-IT" sz="2800" dirty="0"/>
              <a:t> del terreno</a:t>
            </a:r>
          </a:p>
          <a:p>
            <a:pPr marL="285750" indent="-285750" defTabSz="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Umidità</a:t>
            </a:r>
            <a:r>
              <a:rPr lang="it-IT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sz="2800" dirty="0"/>
              <a:t>del terreno</a:t>
            </a:r>
          </a:p>
          <a:p>
            <a:pPr marL="285750" indent="-285750" defTabSz="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Livello di luminosità</a:t>
            </a:r>
            <a:r>
              <a:rPr lang="it-IT" sz="3200" dirty="0"/>
              <a:t> </a:t>
            </a:r>
            <a:r>
              <a:rPr lang="it-IT" sz="2800" dirty="0"/>
              <a:t>dell’ambiente</a:t>
            </a:r>
          </a:p>
          <a:p>
            <a:pPr marL="285750" indent="-285750" defTabSz="360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Presenza d’acqua</a:t>
            </a:r>
            <a:r>
              <a:rPr lang="it-IT" sz="3200" dirty="0"/>
              <a:t> </a:t>
            </a:r>
            <a:r>
              <a:rPr lang="it-IT" sz="2800" dirty="0"/>
              <a:t>nel sottovaso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3827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7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50" autoRev="1" fill="remov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" dur="250" autoRev="1" fill="remov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7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250" autoRev="1" fill="remov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" dur="250" autoRev="1" fill="remov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" dur="250" autoRev="1" fill="remov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250" autoRev="1" fill="remov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7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250" autoRev="1" fill="remove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5" dur="250" autoRev="1" fill="remove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" dur="250" autoRev="1" fill="remove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250" autoRev="1" fill="remove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FCD5D894-C20D-44E9-A82A-F557ABFAB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794592"/>
              </p:ext>
            </p:extLst>
          </p:nvPr>
        </p:nvGraphicFramePr>
        <p:xfrm>
          <a:off x="2181498" y="235130"/>
          <a:ext cx="7302136" cy="63746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53508">
                  <a:extLst>
                    <a:ext uri="{9D8B030D-6E8A-4147-A177-3AD203B41FA5}">
                      <a16:colId xmlns:a16="http://schemas.microsoft.com/office/drawing/2014/main" val="1355665425"/>
                    </a:ext>
                  </a:extLst>
                </a:gridCol>
                <a:gridCol w="2150321">
                  <a:extLst>
                    <a:ext uri="{9D8B030D-6E8A-4147-A177-3AD203B41FA5}">
                      <a16:colId xmlns:a16="http://schemas.microsoft.com/office/drawing/2014/main" val="1470930333"/>
                    </a:ext>
                  </a:extLst>
                </a:gridCol>
                <a:gridCol w="2598307">
                  <a:extLst>
                    <a:ext uri="{9D8B030D-6E8A-4147-A177-3AD203B41FA5}">
                      <a16:colId xmlns:a16="http://schemas.microsoft.com/office/drawing/2014/main" val="1947680797"/>
                    </a:ext>
                  </a:extLst>
                </a:gridCol>
              </a:tblGrid>
              <a:tr h="603011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800" u="none" strike="noStrike" dirty="0">
                          <a:effectLst/>
                        </a:rPr>
                        <a:t>Nome</a:t>
                      </a:r>
                      <a:endParaRPr lang="it-I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800" u="none" strike="noStrike" dirty="0">
                          <a:effectLst/>
                        </a:rPr>
                        <a:t>prezzo x 1 pezzo</a:t>
                      </a:r>
                      <a:endParaRPr lang="it-I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800" u="none" strike="noStrike" dirty="0">
                          <a:effectLst/>
                        </a:rPr>
                        <a:t>prezzo per 400.000 pezzi</a:t>
                      </a:r>
                      <a:endParaRPr lang="it-I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3745006126"/>
                  </a:ext>
                </a:extLst>
              </a:tr>
              <a:tr h="603011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circuito stampato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€ 1,00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>
                          <a:effectLst/>
                        </a:rPr>
                        <a:t>€ 400.000,00</a:t>
                      </a:r>
                      <a:endParaRPr lang="it-I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2336403485"/>
                  </a:ext>
                </a:extLst>
              </a:tr>
              <a:tr h="393802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Arduino Uno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€ 3,06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>
                          <a:effectLst/>
                        </a:rPr>
                        <a:t>€ 1.224.000,00</a:t>
                      </a:r>
                      <a:endParaRPr lang="it-I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1278172991"/>
                  </a:ext>
                </a:extLst>
              </a:tr>
              <a:tr h="738379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Sensore DHT-11 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€ 0,67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>
                          <a:effectLst/>
                        </a:rPr>
                        <a:t>€ 268.000,00</a:t>
                      </a:r>
                      <a:endParaRPr lang="it-I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2730367038"/>
                  </a:ext>
                </a:extLst>
              </a:tr>
              <a:tr h="738379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Sensore  di luminosità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€ 1,00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€ 400.000,00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975525527"/>
                  </a:ext>
                </a:extLst>
              </a:tr>
              <a:tr h="738379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Sensore livello di acqua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€ 0,25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>
                          <a:effectLst/>
                        </a:rPr>
                        <a:t>€ 100.000,00</a:t>
                      </a:r>
                      <a:endParaRPr lang="it-I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2095946641"/>
                  </a:ext>
                </a:extLst>
              </a:tr>
              <a:tr h="430721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Display LCD 16X2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€ 1,11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>
                          <a:effectLst/>
                        </a:rPr>
                        <a:t>€ 444.000,00</a:t>
                      </a:r>
                      <a:endParaRPr lang="it-I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2961042282"/>
                  </a:ext>
                </a:extLst>
              </a:tr>
              <a:tr h="430721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Buzzer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€ 0,74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>
                          <a:effectLst/>
                        </a:rPr>
                        <a:t>€ 296.000,00</a:t>
                      </a:r>
                      <a:endParaRPr lang="it-I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63505986"/>
                  </a:ext>
                </a:extLst>
              </a:tr>
              <a:tr h="430721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Scheda Bluetooth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€ 2,07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>
                          <a:effectLst/>
                        </a:rPr>
                        <a:t>€ 828.000,00</a:t>
                      </a:r>
                      <a:endParaRPr lang="it-I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583708606"/>
                  </a:ext>
                </a:extLst>
              </a:tr>
              <a:tr h="430721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contenitore circuito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€ 1,00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>
                          <a:effectLst/>
                        </a:rPr>
                        <a:t>€ 400.000,00</a:t>
                      </a:r>
                      <a:endParaRPr lang="it-I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1789435644"/>
                  </a:ext>
                </a:extLst>
              </a:tr>
              <a:tr h="430721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Costo Montaggio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€ 0,50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>
                          <a:effectLst/>
                        </a:rPr>
                        <a:t>€ 200.000,00</a:t>
                      </a:r>
                      <a:endParaRPr lang="it-I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525431017"/>
                  </a:ext>
                </a:extLst>
              </a:tr>
              <a:tr h="406109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Costo di Produzione</a:t>
                      </a:r>
                      <a:endParaRPr lang="it-IT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€ 11,40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600" u="none" strike="noStrike" dirty="0">
                          <a:effectLst/>
                        </a:rPr>
                        <a:t>€ 3.960.000,00</a:t>
                      </a:r>
                      <a:endParaRPr lang="it-I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7" marR="6837" marT="6837" marB="0" anchor="ctr"/>
                </a:tc>
                <a:extLst>
                  <a:ext uri="{0D108BD9-81ED-4DB2-BD59-A6C34878D82A}">
                    <a16:rowId xmlns:a16="http://schemas.microsoft.com/office/drawing/2014/main" val="4169423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8791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2005494" y="2099061"/>
            <a:ext cx="8744755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600" dirty="0">
                <a:latin typeface="Freestyle Script" panose="030804020302050B0404" pitchFamily="66" charset="0"/>
              </a:rPr>
              <a:t>DATA-PLANT</a:t>
            </a:r>
            <a:r>
              <a:rPr lang="it-IT" sz="5400" dirty="0"/>
              <a:t> è disponibile in tre versioni:</a:t>
            </a:r>
          </a:p>
          <a:p>
            <a:endParaRPr lang="it-IT" sz="54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0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433" y="5535566"/>
            <a:ext cx="1535329" cy="1535329"/>
          </a:xfrm>
          <a:prstGeom prst="rect">
            <a:avLst/>
          </a:prstGeom>
        </p:spPr>
      </p:pic>
      <p:sp>
        <p:nvSpPr>
          <p:cNvPr id="4" name="Nastro 2 3"/>
          <p:cNvSpPr/>
          <p:nvPr/>
        </p:nvSpPr>
        <p:spPr>
          <a:xfrm>
            <a:off x="2318198" y="489398"/>
            <a:ext cx="7306523" cy="1081825"/>
          </a:xfrm>
          <a:prstGeom prst="ribbon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solidFill>
                  <a:schemeClr val="bg1"/>
                </a:solidFill>
              </a:rPr>
              <a:t>BASIC</a:t>
            </a:r>
            <a:endParaRPr lang="it-IT" b="1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779172" y="2265940"/>
            <a:ext cx="5312535" cy="15696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DATA-PLANT misuratore di umidità e temperatura</a:t>
            </a:r>
          </a:p>
          <a:p>
            <a:pPr algn="ctr"/>
            <a:r>
              <a:rPr lang="it-IT" sz="3200" dirty="0"/>
              <a:t>+ 1 MESE DI ASSISTENZA</a:t>
            </a:r>
          </a:p>
        </p:txBody>
      </p:sp>
      <p:sp>
        <p:nvSpPr>
          <p:cNvPr id="7" name="Esplosione 1 6"/>
          <p:cNvSpPr/>
          <p:nvPr/>
        </p:nvSpPr>
        <p:spPr>
          <a:xfrm>
            <a:off x="4261066" y="4157059"/>
            <a:ext cx="3080259" cy="2413558"/>
          </a:xfrm>
          <a:prstGeom prst="irregularSeal1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€12,34</a:t>
            </a:r>
          </a:p>
        </p:txBody>
      </p:sp>
      <p:pic>
        <p:nvPicPr>
          <p:cNvPr id="1026" name="Picture 2" descr="Immagine correlat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3" b="5919"/>
          <a:stretch/>
        </p:blipFill>
        <p:spPr bwMode="auto">
          <a:xfrm>
            <a:off x="8625458" y="1571223"/>
            <a:ext cx="2381250" cy="191969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380" y="2061495"/>
            <a:ext cx="1774105" cy="177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07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o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797</TotalTime>
  <Words>378</Words>
  <Application>Microsoft Office PowerPoint</Application>
  <PresentationFormat>Widescreen</PresentationFormat>
  <Paragraphs>90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3" baseType="lpstr">
      <vt:lpstr>Arial</vt:lpstr>
      <vt:lpstr>Calibri</vt:lpstr>
      <vt:lpstr>Freestyle Script</vt:lpstr>
      <vt:lpstr>Trebuchet MS</vt:lpstr>
      <vt:lpstr>Tw Cen MT</vt:lpstr>
      <vt:lpstr>Circuito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DATA-PLANT</dc:title>
  <dc:creator>Delia</dc:creator>
  <cp:lastModifiedBy>io</cp:lastModifiedBy>
  <cp:revision>49</cp:revision>
  <dcterms:created xsi:type="dcterms:W3CDTF">2018-01-09T09:17:54Z</dcterms:created>
  <dcterms:modified xsi:type="dcterms:W3CDTF">2018-01-10T17:16:42Z</dcterms:modified>
</cp:coreProperties>
</file>

<file path=docProps/thumbnail.jpeg>
</file>